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2" r:id="rId3"/>
    <p:sldId id="262" r:id="rId4"/>
    <p:sldId id="283" r:id="rId5"/>
    <p:sldId id="277" r:id="rId6"/>
    <p:sldId id="291" r:id="rId7"/>
    <p:sldId id="292" r:id="rId8"/>
    <p:sldId id="293" r:id="rId9"/>
    <p:sldId id="295" r:id="rId10"/>
    <p:sldId id="294" r:id="rId11"/>
    <p:sldId id="296" r:id="rId12"/>
    <p:sldId id="286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FB1"/>
    <a:srgbClr val="40474D"/>
    <a:srgbClr val="E1D5B3"/>
    <a:srgbClr val="F0A345"/>
    <a:srgbClr val="3890A3"/>
    <a:srgbClr val="CFB38B"/>
    <a:srgbClr val="D1B790"/>
    <a:srgbClr val="3C5460"/>
    <a:srgbClr val="92A8B6"/>
    <a:srgbClr val="8BD6D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B686-CA87-4EED-A821-63176C2AFF1E}"/>
              </a:ext>
            </a:extLst>
          </p:cNvPr>
          <p:cNvSpPr txBox="1"/>
          <p:nvPr/>
        </p:nvSpPr>
        <p:spPr>
          <a:xfrm>
            <a:off x="3638435" y="2984594"/>
            <a:ext cx="49151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DML,DCL,DDL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AF896F-E9C5-4EA5-B943-1F2A96EA003C}"/>
              </a:ext>
            </a:extLst>
          </p:cNvPr>
          <p:cNvSpPr/>
          <p:nvPr/>
        </p:nvSpPr>
        <p:spPr>
          <a:xfrm>
            <a:off x="858484" y="1867547"/>
            <a:ext cx="10675088" cy="4029558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294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DCL(</a:t>
            </a:r>
            <a:r>
              <a:rPr lang="ko-KR" altLang="en-US" sz="4000" spc="-300" dirty="0" err="1">
                <a:solidFill>
                  <a:srgbClr val="40474D"/>
                </a:solidFill>
              </a:rPr>
              <a:t>데이제어어</a:t>
            </a:r>
            <a:r>
              <a:rPr lang="en-US" altLang="ko-KR" sz="4000" spc="-300" dirty="0">
                <a:solidFill>
                  <a:srgbClr val="40474D"/>
                </a:solidFill>
              </a:rPr>
              <a:t>)</a:t>
            </a:r>
            <a:r>
              <a:rPr lang="ko-KR" altLang="en-US" sz="4000" spc="-300" dirty="0">
                <a:solidFill>
                  <a:srgbClr val="40474D"/>
                </a:solidFill>
              </a:rPr>
              <a:t>란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5BDFC-D980-4D2E-8B43-DF57BD2D9DD2}"/>
              </a:ext>
            </a:extLst>
          </p:cNvPr>
          <p:cNvSpPr txBox="1"/>
          <p:nvPr/>
        </p:nvSpPr>
        <p:spPr>
          <a:xfrm>
            <a:off x="1235358" y="2856189"/>
            <a:ext cx="941315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데이터베이스에 접근하거나 객체에 권한을 주는 등의 역할을 하는 언어를 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데이터를 제어하는 언어 입니다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데이터의 보안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무결성</a:t>
            </a:r>
            <a:r>
              <a:rPr lang="en-US" altLang="ko-KR" sz="2000" dirty="0"/>
              <a:t>, </a:t>
            </a:r>
            <a:r>
              <a:rPr lang="ko-KR" altLang="en-US" sz="2000" dirty="0"/>
              <a:t>회복</a:t>
            </a:r>
            <a:r>
              <a:rPr lang="en-US" altLang="ko-KR" sz="2000" dirty="0"/>
              <a:t>, </a:t>
            </a:r>
            <a:r>
              <a:rPr lang="ko-KR" altLang="en-US" sz="2000" dirty="0"/>
              <a:t>병행 수행제어 등을 정의하는데 사용합니다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03515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DCL</a:t>
            </a:r>
            <a:r>
              <a:rPr lang="ko-KR" altLang="en-US" sz="4000" spc="-300" dirty="0">
                <a:solidFill>
                  <a:srgbClr val="40474D"/>
                </a:solidFill>
              </a:rPr>
              <a:t>의 종류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84714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22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GRANT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데이터베이스 사용자에게 특정 작업에 대한 수행권한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부여합니다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70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REVOKE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데이터베이스 사용자에게 특정 작업에 대한 수행권한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박탈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회수합니다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24796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84E01AC-44D9-42C2-ABC7-1F22F780C016}"/>
              </a:ext>
            </a:extLst>
          </p:cNvPr>
          <p:cNvGrpSpPr/>
          <p:nvPr/>
        </p:nvGrpSpPr>
        <p:grpSpPr>
          <a:xfrm>
            <a:off x="765544" y="3429000"/>
            <a:ext cx="11426456" cy="2563628"/>
            <a:chOff x="765544" y="2147186"/>
            <a:chExt cx="11426456" cy="256362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30D4AC-711E-4399-AB38-76904657857F}"/>
                </a:ext>
              </a:extLst>
            </p:cNvPr>
            <p:cNvSpPr/>
            <p:nvPr/>
          </p:nvSpPr>
          <p:spPr>
            <a:xfrm>
              <a:off x="765544" y="2147186"/>
              <a:ext cx="11426456" cy="256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21209-12E6-49B2-956A-7B8D1CB84760}"/>
                </a:ext>
              </a:extLst>
            </p:cNvPr>
            <p:cNvSpPr txBox="1"/>
            <p:nvPr/>
          </p:nvSpPr>
          <p:spPr>
            <a:xfrm flipH="1">
              <a:off x="1052032" y="3511381"/>
              <a:ext cx="10087935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ko-KR" altLang="en-US" sz="2200" i="1" dirty="0">
                <a:solidFill>
                  <a:srgbClr val="40474D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BB855-7CB2-4AB0-910F-6E3B2705E224}"/>
                </a:ext>
              </a:extLst>
            </p:cNvPr>
            <p:cNvSpPr txBox="1"/>
            <p:nvPr/>
          </p:nvSpPr>
          <p:spPr>
            <a:xfrm>
              <a:off x="1052032" y="2413785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>
                  <a:solidFill>
                    <a:srgbClr val="40474D"/>
                  </a:solidFill>
                  <a:latin typeface="+mj-ea"/>
                  <a:ea typeface="+mj-ea"/>
                </a:rPr>
                <a:t>정리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2031" y="4526596"/>
            <a:ext cx="9967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DLL, DML, DCL</a:t>
            </a:r>
            <a:r>
              <a:rPr lang="ko-KR" altLang="en-US" dirty="0"/>
              <a:t>은 모두 </a:t>
            </a:r>
            <a:r>
              <a:rPr lang="en-US" altLang="ko-KR" dirty="0"/>
              <a:t>SQL </a:t>
            </a:r>
            <a:r>
              <a:rPr lang="ko-KR" altLang="en-US" dirty="0"/>
              <a:t>언어라는 공통점이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DDL</a:t>
            </a:r>
            <a:r>
              <a:rPr lang="ko-KR" altLang="en-US" dirty="0"/>
              <a:t>은 데이터와 그 구조를 정의한다는 점이 있습니다</a:t>
            </a:r>
            <a:r>
              <a:rPr lang="en-US" altLang="ko-KR" dirty="0"/>
              <a:t>. DML</a:t>
            </a:r>
            <a:r>
              <a:rPr lang="ko-KR" altLang="en-US" dirty="0"/>
              <a:t>는 데이터의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등을 처리합니다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DCL</a:t>
            </a:r>
            <a:r>
              <a:rPr lang="ko-KR" altLang="en-US" dirty="0"/>
              <a:t>은 데이터 베이스의 사용자 권한을 제어한다는 점에서 차이가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059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721AF4-577C-45D3-9901-856663817670}"/>
              </a:ext>
            </a:extLst>
          </p:cNvPr>
          <p:cNvSpPr txBox="1"/>
          <p:nvPr/>
        </p:nvSpPr>
        <p:spPr>
          <a:xfrm>
            <a:off x="4772562" y="296419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rgbClr val="40474D"/>
                </a:solidFill>
              </a:rPr>
              <a:t>감사합니다</a:t>
            </a:r>
            <a:r>
              <a:rPr lang="en-US" altLang="ko-KR" sz="3600" i="1" dirty="0">
                <a:solidFill>
                  <a:srgbClr val="40474D"/>
                </a:solidFill>
              </a:rPr>
              <a:t>.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/>
              <a:t>DML</a:t>
            </a:r>
            <a:endParaRPr lang="ko-KR" altLang="en-US" sz="2400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FBB2C-292C-4845-92A1-BCFB8FCCDD6F}"/>
              </a:ext>
            </a:extLst>
          </p:cNvPr>
          <p:cNvSpPr txBox="1"/>
          <p:nvPr/>
        </p:nvSpPr>
        <p:spPr>
          <a:xfrm>
            <a:off x="1708854" y="3354087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/>
              <a:t>DDL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/>
              <a:t>DCL</a:t>
            </a:r>
            <a:endParaRPr lang="ko-KR" altLang="en-US" sz="2400" spc="-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776255" cy="1049114"/>
            <a:chOff x="786810" y="2859188"/>
            <a:chExt cx="1776255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1,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9616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>
                  <a:solidFill>
                    <a:srgbClr val="40474D"/>
                  </a:solidFill>
                </a:rPr>
                <a:t>DML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AF896F-E9C5-4EA5-B943-1F2A96EA003C}"/>
              </a:ext>
            </a:extLst>
          </p:cNvPr>
          <p:cNvSpPr/>
          <p:nvPr/>
        </p:nvSpPr>
        <p:spPr>
          <a:xfrm>
            <a:off x="858484" y="1867547"/>
            <a:ext cx="10675088" cy="4029558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DML(</a:t>
            </a:r>
            <a:r>
              <a:rPr lang="ko-KR" altLang="en-US" sz="4000" spc="-300" dirty="0" err="1">
                <a:solidFill>
                  <a:srgbClr val="40474D"/>
                </a:solidFill>
              </a:rPr>
              <a:t>데이터조작어</a:t>
            </a:r>
            <a:r>
              <a:rPr lang="en-US" altLang="ko-KR" sz="4000" spc="-300" dirty="0">
                <a:solidFill>
                  <a:srgbClr val="40474D"/>
                </a:solidFill>
              </a:rPr>
              <a:t>)</a:t>
            </a:r>
            <a:r>
              <a:rPr lang="ko-KR" altLang="en-US" sz="4000" spc="-300" dirty="0">
                <a:solidFill>
                  <a:srgbClr val="40474D"/>
                </a:solidFill>
              </a:rPr>
              <a:t>란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5BDFC-D980-4D2E-8B43-DF57BD2D9DD2}"/>
              </a:ext>
            </a:extLst>
          </p:cNvPr>
          <p:cNvSpPr txBox="1"/>
          <p:nvPr/>
        </p:nvSpPr>
        <p:spPr>
          <a:xfrm>
            <a:off x="1157868" y="2235721"/>
            <a:ext cx="10309232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데이터 조작어란</a:t>
            </a:r>
            <a:r>
              <a:rPr lang="en-US" altLang="ko-KR" sz="2000" dirty="0"/>
              <a:t>? </a:t>
            </a:r>
            <a:r>
              <a:rPr lang="ko-KR" altLang="en-US" sz="2000" dirty="0"/>
              <a:t>정의된 데이터베이스에 입력된 레코드를 조회하거나 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수정하거나 삭제하는 등의 역할을 하는 언어를 말합니다</a:t>
            </a:r>
            <a:r>
              <a:rPr lang="en-US" altLang="ko-KR" sz="2000" dirty="0"/>
              <a:t>.</a:t>
            </a:r>
            <a:r>
              <a:rPr lang="en-US" altLang="ko-KR" sz="2000" spc="-150" dirty="0">
                <a:solidFill>
                  <a:srgbClr val="40474D"/>
                </a:solidFill>
                <a:latin typeface="+mj-ea"/>
                <a:ea typeface="+mj-ea"/>
              </a:rPr>
              <a:t> </a:t>
            </a:r>
          </a:p>
          <a:p>
            <a:endParaRPr lang="en-US" altLang="ko-KR" sz="2000" spc="-150" dirty="0">
              <a:solidFill>
                <a:srgbClr val="40474D"/>
              </a:solidFill>
              <a:latin typeface="+mj-ea"/>
              <a:ea typeface="+mj-ea"/>
            </a:endParaRPr>
          </a:p>
          <a:p>
            <a:r>
              <a:rPr lang="ko-KR" altLang="en-US" sz="2000" dirty="0"/>
              <a:t>데이터베이스 사용자가 응용 프로그램이나 </a:t>
            </a:r>
            <a:r>
              <a:rPr lang="ko-KR" altLang="en-US" sz="2000" dirty="0" err="1"/>
              <a:t>질의어를</a:t>
            </a:r>
            <a:r>
              <a:rPr lang="ko-KR" altLang="en-US" sz="2000" dirty="0"/>
              <a:t> 통하여 저장된 데이터를 실질적으로 </a:t>
            </a:r>
            <a:endParaRPr lang="en-US" altLang="ko-KR" sz="2000" dirty="0"/>
          </a:p>
          <a:p>
            <a:r>
              <a:rPr lang="ko-KR" altLang="en-US" sz="2000" dirty="0"/>
              <a:t>처리하는데 사용하는 언어 입니다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br>
              <a:rPr lang="ko-KR" altLang="en-US" sz="2000" dirty="0"/>
            </a:br>
            <a:r>
              <a:rPr lang="ko-KR" altLang="en-US" sz="2000" dirty="0"/>
              <a:t>데이터베이스 사용자와 데이터베이스 관리 시스템 간의 인터페이스를 제공합니다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커밋</a:t>
            </a:r>
            <a:r>
              <a:rPr lang="ko-KR" altLang="en-US" sz="2000" dirty="0"/>
              <a:t> 이용해서 반영을 </a:t>
            </a:r>
            <a:r>
              <a:rPr lang="ko-KR" altLang="en-US" sz="2000" dirty="0" err="1"/>
              <a:t>해줘야합니다</a:t>
            </a:r>
            <a:r>
              <a:rPr lang="en-US" altLang="ko-KR" sz="2000" dirty="0"/>
              <a:t>.</a:t>
            </a:r>
          </a:p>
          <a:p>
            <a:pPr fontAlgn="base"/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525762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DML</a:t>
            </a:r>
            <a:r>
              <a:rPr lang="ko-KR" altLang="en-US" sz="4000" spc="-300" dirty="0">
                <a:solidFill>
                  <a:srgbClr val="40474D"/>
                </a:solidFill>
              </a:rPr>
              <a:t>의 종류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29343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조회하는 역할을 합니다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삽입하는 역할을 합니다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UPDATE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수정하는 역할을 합니다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09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DELETE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삭제하는 역할을 합니다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81749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870640" cy="1049114"/>
            <a:chOff x="786810" y="2859188"/>
            <a:chExt cx="187064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2,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5127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>
                  <a:solidFill>
                    <a:srgbClr val="40474D"/>
                  </a:solidFill>
                </a:rPr>
                <a:t>DDL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06491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AF896F-E9C5-4EA5-B943-1F2A96EA003C}"/>
              </a:ext>
            </a:extLst>
          </p:cNvPr>
          <p:cNvSpPr/>
          <p:nvPr/>
        </p:nvSpPr>
        <p:spPr>
          <a:xfrm>
            <a:off x="850605" y="2020564"/>
            <a:ext cx="10675088" cy="3729307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98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DDL(</a:t>
            </a:r>
            <a:r>
              <a:rPr lang="ko-KR" altLang="en-US" sz="4000" spc="-300" dirty="0">
                <a:solidFill>
                  <a:srgbClr val="40474D"/>
                </a:solidFill>
              </a:rPr>
              <a:t>데이터</a:t>
            </a:r>
            <a:r>
              <a:rPr lang="en-US" altLang="ko-KR" sz="4000" spc="-300" dirty="0">
                <a:solidFill>
                  <a:srgbClr val="40474D"/>
                </a:solidFill>
              </a:rPr>
              <a:t> </a:t>
            </a:r>
            <a:r>
              <a:rPr lang="ko-KR" altLang="en-US" sz="4000" spc="-300" dirty="0" err="1">
                <a:solidFill>
                  <a:srgbClr val="40474D"/>
                </a:solidFill>
              </a:rPr>
              <a:t>정의어</a:t>
            </a:r>
            <a:r>
              <a:rPr lang="en-US" altLang="ko-KR" sz="4000" spc="-300" dirty="0">
                <a:solidFill>
                  <a:srgbClr val="40474D"/>
                </a:solidFill>
              </a:rPr>
              <a:t>)</a:t>
            </a:r>
            <a:r>
              <a:rPr lang="ko-KR" altLang="en-US" sz="4000" spc="-300" dirty="0">
                <a:solidFill>
                  <a:srgbClr val="40474D"/>
                </a:solidFill>
              </a:rPr>
              <a:t>란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5BDFC-D980-4D2E-8B43-DF57BD2D9DD2}"/>
              </a:ext>
            </a:extLst>
          </p:cNvPr>
          <p:cNvSpPr txBox="1"/>
          <p:nvPr/>
        </p:nvSpPr>
        <p:spPr>
          <a:xfrm>
            <a:off x="1320600" y="2617837"/>
            <a:ext cx="929453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데이터 </a:t>
            </a:r>
            <a:r>
              <a:rPr lang="ko-KR" altLang="en-US" sz="2000" dirty="0" err="1"/>
              <a:t>정의어</a:t>
            </a:r>
            <a:r>
              <a:rPr lang="ko-KR" altLang="en-US" sz="2000" dirty="0"/>
              <a:t> 란</a:t>
            </a:r>
            <a:r>
              <a:rPr lang="en-US" altLang="ko-KR" sz="2000" dirty="0"/>
              <a:t>? </a:t>
            </a:r>
            <a:r>
              <a:rPr lang="ko-KR" altLang="en-US" sz="2000" dirty="0"/>
              <a:t>데이터베이스를 정의하는 언어이며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데이터리를</a:t>
            </a:r>
            <a:r>
              <a:rPr lang="ko-KR" altLang="en-US" sz="2000" dirty="0"/>
              <a:t>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삭제하는 등의 데이터의 전체의 골격을 결정하는 역할을 하는 언어 입니다</a:t>
            </a:r>
            <a:r>
              <a:rPr lang="en-US" altLang="ko-KR" sz="2000" dirty="0"/>
              <a:t>.</a:t>
            </a:r>
          </a:p>
          <a:p>
            <a:br>
              <a:rPr lang="ko-KR" altLang="en-US" sz="2000" dirty="0"/>
            </a:br>
            <a:r>
              <a:rPr lang="en-US" altLang="ko-KR" sz="2000" dirty="0"/>
              <a:t>SCHEMA, DOMAIN, TABLE, VIEW, INDEX</a:t>
            </a:r>
            <a:r>
              <a:rPr lang="ko-KR" altLang="en-US" sz="2000" dirty="0"/>
              <a:t>를 정의하거나 변경 또는 삭제할 때 </a:t>
            </a:r>
            <a:endParaRPr lang="en-US" altLang="ko-KR" sz="2000" dirty="0"/>
          </a:p>
          <a:p>
            <a:r>
              <a:rPr lang="ko-KR" altLang="en-US" sz="2000" dirty="0"/>
              <a:t>사용하는 언어입니다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br>
              <a:rPr lang="ko-KR" altLang="en-US" sz="2000" dirty="0"/>
            </a:br>
            <a:r>
              <a:rPr lang="ko-KR" altLang="en-US" sz="2000" dirty="0"/>
              <a:t>데이터 베이스 관리자나 데이터베이스 설계자가 사용 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en-US" altLang="ko-KR" sz="2000" dirty="0"/>
          </a:p>
          <a:p>
            <a:br>
              <a:rPr lang="en-US" altLang="ko-KR" sz="2400" dirty="0"/>
            </a:br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815819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DDL</a:t>
            </a:r>
            <a:r>
              <a:rPr lang="ko-KR" altLang="en-US" sz="4000" spc="-300" dirty="0">
                <a:solidFill>
                  <a:srgbClr val="40474D"/>
                </a:solidFill>
              </a:rPr>
              <a:t>의 종류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29180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CREATE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데이터베이스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테이블등을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생성하는 역할을 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ALTER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데이블을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수정하는 역할을 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DROP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베이스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테이블을 삭제하는 역할을 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09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TRUNCATE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테이블을 초기화 시키는 역할을 합니다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9010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870640" cy="1049114"/>
            <a:chOff x="786810" y="2859188"/>
            <a:chExt cx="187064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3,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4967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>
                  <a:solidFill>
                    <a:srgbClr val="40474D"/>
                  </a:solidFill>
                </a:rPr>
                <a:t>DCL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80990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310</Words>
  <Application>Microsoft Office PowerPoint</Application>
  <PresentationFormat>와이드스크린</PresentationFormat>
  <Paragraphs>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 Bold</vt:lpstr>
      <vt:lpstr>나눔스퀘어 ExtraBold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준수</cp:lastModifiedBy>
  <cp:revision>38</cp:revision>
  <dcterms:created xsi:type="dcterms:W3CDTF">2020-05-18T00:12:13Z</dcterms:created>
  <dcterms:modified xsi:type="dcterms:W3CDTF">2021-09-13T06:38:32Z</dcterms:modified>
</cp:coreProperties>
</file>